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200_D83D8829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72"/>
  </p:notesMasterIdLst>
  <p:handoutMasterIdLst>
    <p:handoutMasterId r:id="rId73"/>
  </p:handoutMasterIdLst>
  <p:sldIdLst>
    <p:sldId id="401" r:id="rId5"/>
    <p:sldId id="458" r:id="rId6"/>
    <p:sldId id="410" r:id="rId7"/>
    <p:sldId id="455" r:id="rId8"/>
    <p:sldId id="456" r:id="rId9"/>
    <p:sldId id="457" r:id="rId10"/>
    <p:sldId id="512" r:id="rId11"/>
    <p:sldId id="603" r:id="rId12"/>
    <p:sldId id="599" r:id="rId13"/>
    <p:sldId id="498" r:id="rId14"/>
    <p:sldId id="600" r:id="rId15"/>
    <p:sldId id="602" r:id="rId16"/>
    <p:sldId id="601" r:id="rId17"/>
    <p:sldId id="486" r:id="rId18"/>
    <p:sldId id="542" r:id="rId19"/>
    <p:sldId id="543" r:id="rId20"/>
    <p:sldId id="544" r:id="rId21"/>
    <p:sldId id="548" r:id="rId22"/>
    <p:sldId id="546" r:id="rId23"/>
    <p:sldId id="547" r:id="rId24"/>
    <p:sldId id="549" r:id="rId25"/>
    <p:sldId id="511" r:id="rId26"/>
    <p:sldId id="550" r:id="rId27"/>
    <p:sldId id="553" r:id="rId28"/>
    <p:sldId id="551" r:id="rId29"/>
    <p:sldId id="554" r:id="rId30"/>
    <p:sldId id="555" r:id="rId31"/>
    <p:sldId id="556" r:id="rId32"/>
    <p:sldId id="557" r:id="rId33"/>
    <p:sldId id="558" r:id="rId34"/>
    <p:sldId id="559" r:id="rId35"/>
    <p:sldId id="560" r:id="rId36"/>
    <p:sldId id="561" r:id="rId37"/>
    <p:sldId id="563" r:id="rId38"/>
    <p:sldId id="562" r:id="rId39"/>
    <p:sldId id="564" r:id="rId40"/>
    <p:sldId id="565" r:id="rId41"/>
    <p:sldId id="566" r:id="rId42"/>
    <p:sldId id="567" r:id="rId43"/>
    <p:sldId id="568" r:id="rId44"/>
    <p:sldId id="569" r:id="rId45"/>
    <p:sldId id="570" r:id="rId46"/>
    <p:sldId id="578" r:id="rId47"/>
    <p:sldId id="576" r:id="rId48"/>
    <p:sldId id="577" r:id="rId49"/>
    <p:sldId id="579" r:id="rId50"/>
    <p:sldId id="571" r:id="rId51"/>
    <p:sldId id="572" r:id="rId52"/>
    <p:sldId id="573" r:id="rId53"/>
    <p:sldId id="580" r:id="rId54"/>
    <p:sldId id="581" r:id="rId55"/>
    <p:sldId id="582" r:id="rId56"/>
    <p:sldId id="583" r:id="rId57"/>
    <p:sldId id="584" r:id="rId58"/>
    <p:sldId id="585" r:id="rId59"/>
    <p:sldId id="586" r:id="rId60"/>
    <p:sldId id="591" r:id="rId61"/>
    <p:sldId id="587" r:id="rId62"/>
    <p:sldId id="589" r:id="rId63"/>
    <p:sldId id="590" r:id="rId64"/>
    <p:sldId id="592" r:id="rId65"/>
    <p:sldId id="593" r:id="rId66"/>
    <p:sldId id="574" r:id="rId67"/>
    <p:sldId id="594" r:id="rId68"/>
    <p:sldId id="597" r:id="rId69"/>
    <p:sldId id="598" r:id="rId70"/>
    <p:sldId id="595" r:id="rId71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809989-C591-4C3A-A75F-004B37143415}" v="9" dt="2023-12-28T02:13:00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80" d="100"/>
          <a:sy n="80" d="100"/>
        </p:scale>
        <p:origin x="96" y="191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80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A8809989-C591-4C3A-A75F-004B37143415}"/>
    <pc:docChg chg="undo custSel addSld delSld modSld sldOrd">
      <pc:chgData name="tariu Main" userId="7d83114226db9beb" providerId="LiveId" clId="{A8809989-C591-4C3A-A75F-004B37143415}" dt="2023-12-28T02:13:09.537" v="454"/>
      <pc:docMkLst>
        <pc:docMk/>
      </pc:docMkLst>
      <pc:sldChg chg="modSp mod">
        <pc:chgData name="tariu Main" userId="7d83114226db9beb" providerId="LiveId" clId="{A8809989-C591-4C3A-A75F-004B37143415}" dt="2023-12-27T06:59:51.486" v="17" actId="20577"/>
        <pc:sldMkLst>
          <pc:docMk/>
          <pc:sldMk cId="2074766540" sldId="401"/>
        </pc:sldMkLst>
        <pc:spChg chg="mod">
          <ac:chgData name="tariu Main" userId="7d83114226db9beb" providerId="LiveId" clId="{A8809989-C591-4C3A-A75F-004B37143415}" dt="2023-12-27T06:59:51.486" v="1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A8809989-C591-4C3A-A75F-004B37143415}" dt="2023-12-28T02:10:57.328" v="416" actId="47"/>
        <pc:sldMkLst>
          <pc:docMk/>
          <pc:sldMk cId="298008384" sldId="453"/>
        </pc:sldMkLst>
      </pc:sldChg>
      <pc:sldChg chg="del">
        <pc:chgData name="tariu Main" userId="7d83114226db9beb" providerId="LiveId" clId="{A8809989-C591-4C3A-A75F-004B37143415}" dt="2023-12-28T02:10:55.215" v="415" actId="47"/>
        <pc:sldMkLst>
          <pc:docMk/>
          <pc:sldMk cId="2266886403" sldId="454"/>
        </pc:sldMkLst>
      </pc:sldChg>
      <pc:sldChg chg="addSp modSp mod">
        <pc:chgData name="tariu Main" userId="7d83114226db9beb" providerId="LiveId" clId="{A8809989-C591-4C3A-A75F-004B37143415}" dt="2023-12-28T02:12:12.244" v="426" actId="1076"/>
        <pc:sldMkLst>
          <pc:docMk/>
          <pc:sldMk cId="230106988" sldId="455"/>
        </pc:sldMkLst>
        <pc:picChg chg="add mod">
          <ac:chgData name="tariu Main" userId="7d83114226db9beb" providerId="LiveId" clId="{A8809989-C591-4C3A-A75F-004B37143415}" dt="2023-12-28T02:12:12.244" v="426" actId="1076"/>
          <ac:picMkLst>
            <pc:docMk/>
            <pc:sldMk cId="230106988" sldId="455"/>
            <ac:picMk id="5" creationId="{A583A717-F370-A29A-8881-99596B3112ED}"/>
          </ac:picMkLst>
        </pc:picChg>
      </pc:sldChg>
      <pc:sldChg chg="modSp mod">
        <pc:chgData name="tariu Main" userId="7d83114226db9beb" providerId="LiveId" clId="{A8809989-C591-4C3A-A75F-004B37143415}" dt="2023-12-28T02:10:46.321" v="414" actId="20577"/>
        <pc:sldMkLst>
          <pc:docMk/>
          <pc:sldMk cId="2348195081" sldId="458"/>
        </pc:sldMkLst>
        <pc:spChg chg="mod">
          <ac:chgData name="tariu Main" userId="7d83114226db9beb" providerId="LiveId" clId="{A8809989-C591-4C3A-A75F-004B37143415}" dt="2023-12-28T02:10:46.321" v="414" actId="20577"/>
          <ac:spMkLst>
            <pc:docMk/>
            <pc:sldMk cId="2348195081" sldId="458"/>
            <ac:spMk id="3" creationId="{750BF973-5F29-E605-7F13-33FAAAF78025}"/>
          </ac:spMkLst>
        </pc:spChg>
      </pc:sldChg>
      <pc:sldChg chg="delSp modSp mod">
        <pc:chgData name="tariu Main" userId="7d83114226db9beb" providerId="LiveId" clId="{A8809989-C591-4C3A-A75F-004B37143415}" dt="2023-12-27T07:01:13.567" v="82" actId="20577"/>
        <pc:sldMkLst>
          <pc:docMk/>
          <pc:sldMk cId="1651021336" sldId="498"/>
        </pc:sldMkLst>
        <pc:spChg chg="mod">
          <ac:chgData name="tariu Main" userId="7d83114226db9beb" providerId="LiveId" clId="{A8809989-C591-4C3A-A75F-004B37143415}" dt="2023-12-27T07:01:13.567" v="82" actId="20577"/>
          <ac:spMkLst>
            <pc:docMk/>
            <pc:sldMk cId="1651021336" sldId="498"/>
            <ac:spMk id="2" creationId="{0119224B-FA47-8559-DF55-8900027303DB}"/>
          </ac:spMkLst>
        </pc:spChg>
        <pc:picChg chg="del">
          <ac:chgData name="tariu Main" userId="7d83114226db9beb" providerId="LiveId" clId="{A8809989-C591-4C3A-A75F-004B37143415}" dt="2023-12-27T07:00:55.774" v="42" actId="478"/>
          <ac:picMkLst>
            <pc:docMk/>
            <pc:sldMk cId="1651021336" sldId="498"/>
            <ac:picMk id="4" creationId="{EB44C9D8-5995-B100-F2CD-A2DCB00FB118}"/>
          </ac:picMkLst>
        </pc:picChg>
      </pc:sldChg>
      <pc:sldChg chg="delSp">
        <pc:chgData name="tariu Main" userId="7d83114226db9beb" providerId="LiveId" clId="{A8809989-C591-4C3A-A75F-004B37143415}" dt="2023-12-28T02:12:39.316" v="432" actId="478"/>
        <pc:sldMkLst>
          <pc:docMk/>
          <pc:sldMk cId="3627911209" sldId="512"/>
        </pc:sldMkLst>
        <pc:picChg chg="del">
          <ac:chgData name="tariu Main" userId="7d83114226db9beb" providerId="LiveId" clId="{A8809989-C591-4C3A-A75F-004B37143415}" dt="2023-12-28T02:12:39.316" v="432" actId="478"/>
          <ac:picMkLst>
            <pc:docMk/>
            <pc:sldMk cId="3627911209" sldId="512"/>
            <ac:picMk id="3" creationId="{09CD37DC-EF71-1032-2AC1-218068CE316F}"/>
          </ac:picMkLst>
        </pc:picChg>
      </pc:sldChg>
      <pc:sldChg chg="del">
        <pc:chgData name="tariu Main" userId="7d83114226db9beb" providerId="LiveId" clId="{A8809989-C591-4C3A-A75F-004B37143415}" dt="2023-12-28T02:12:34.328" v="431" actId="47"/>
        <pc:sldMkLst>
          <pc:docMk/>
          <pc:sldMk cId="3318200248" sldId="537"/>
        </pc:sldMkLst>
      </pc:sldChg>
      <pc:sldChg chg="del">
        <pc:chgData name="tariu Main" userId="7d83114226db9beb" providerId="LiveId" clId="{A8809989-C591-4C3A-A75F-004B37143415}" dt="2023-12-28T02:12:33.148" v="430" actId="47"/>
        <pc:sldMkLst>
          <pc:docMk/>
          <pc:sldMk cId="3026723112" sldId="538"/>
        </pc:sldMkLst>
      </pc:sldChg>
      <pc:sldChg chg="del">
        <pc:chgData name="tariu Main" userId="7d83114226db9beb" providerId="LiveId" clId="{A8809989-C591-4C3A-A75F-004B37143415}" dt="2023-12-28T02:12:31.902" v="429" actId="47"/>
        <pc:sldMkLst>
          <pc:docMk/>
          <pc:sldMk cId="3608659463" sldId="539"/>
        </pc:sldMkLst>
      </pc:sldChg>
      <pc:sldChg chg="del">
        <pc:chgData name="tariu Main" userId="7d83114226db9beb" providerId="LiveId" clId="{A8809989-C591-4C3A-A75F-004B37143415}" dt="2023-12-28T02:12:31.155" v="428" actId="47"/>
        <pc:sldMkLst>
          <pc:docMk/>
          <pc:sldMk cId="2114918920" sldId="540"/>
        </pc:sldMkLst>
      </pc:sldChg>
      <pc:sldChg chg="del">
        <pc:chgData name="tariu Main" userId="7d83114226db9beb" providerId="LiveId" clId="{A8809989-C591-4C3A-A75F-004B37143415}" dt="2023-12-28T02:12:29.658" v="427" actId="47"/>
        <pc:sldMkLst>
          <pc:docMk/>
          <pc:sldMk cId="2529124884" sldId="541"/>
        </pc:sldMkLst>
      </pc:sldChg>
      <pc:sldChg chg="delSp modSp add mod ord">
        <pc:chgData name="tariu Main" userId="7d83114226db9beb" providerId="LiveId" clId="{A8809989-C591-4C3A-A75F-004B37143415}" dt="2023-12-28T02:13:09.537" v="454"/>
        <pc:sldMkLst>
          <pc:docMk/>
          <pc:sldMk cId="2942952509" sldId="599"/>
        </pc:sldMkLst>
        <pc:spChg chg="mod">
          <ac:chgData name="tariu Main" userId="7d83114226db9beb" providerId="LiveId" clId="{A8809989-C591-4C3A-A75F-004B37143415}" dt="2023-12-27T07:05:55.397" v="349" actId="20577"/>
          <ac:spMkLst>
            <pc:docMk/>
            <pc:sldMk cId="2942952509" sldId="599"/>
            <ac:spMk id="2" creationId="{3A3C7BDB-B7D1-465C-9965-C0C4D79D10F4}"/>
          </ac:spMkLst>
        </pc:spChg>
        <pc:spChg chg="del">
          <ac:chgData name="tariu Main" userId="7d83114226db9beb" providerId="LiveId" clId="{A8809989-C591-4C3A-A75F-004B37143415}" dt="2023-12-27T07:05:58.676" v="350" actId="478"/>
          <ac:spMkLst>
            <pc:docMk/>
            <pc:sldMk cId="2942952509" sldId="599"/>
            <ac:spMk id="4" creationId="{3AE2B0F7-F4B3-943E-FEBE-2F417A7513D3}"/>
          </ac:spMkLst>
        </pc:spChg>
        <pc:spChg chg="mod">
          <ac:chgData name="tariu Main" userId="7d83114226db9beb" providerId="LiveId" clId="{A8809989-C591-4C3A-A75F-004B37143415}" dt="2023-12-27T07:05:40.759" v="332" actId="1076"/>
          <ac:spMkLst>
            <pc:docMk/>
            <pc:sldMk cId="2942952509" sldId="599"/>
            <ac:spMk id="5" creationId="{5516A427-9F65-E9A1-AA34-01DF3D9C1A86}"/>
          </ac:spMkLst>
        </pc:spChg>
        <pc:picChg chg="del">
          <ac:chgData name="tariu Main" userId="7d83114226db9beb" providerId="LiveId" clId="{A8809989-C591-4C3A-A75F-004B37143415}" dt="2023-12-27T07:04:44.221" v="223" actId="478"/>
          <ac:picMkLst>
            <pc:docMk/>
            <pc:sldMk cId="2942952509" sldId="599"/>
            <ac:picMk id="3" creationId="{BD51AECB-749F-1B54-5F0D-809F7C402788}"/>
          </ac:picMkLst>
        </pc:picChg>
      </pc:sldChg>
      <pc:sldChg chg="modSp add mod">
        <pc:chgData name="tariu Main" userId="7d83114226db9beb" providerId="LiveId" clId="{A8809989-C591-4C3A-A75F-004B37143415}" dt="2023-12-27T07:06:11.119" v="367" actId="20577"/>
        <pc:sldMkLst>
          <pc:docMk/>
          <pc:sldMk cId="1852883190" sldId="600"/>
        </pc:sldMkLst>
        <pc:spChg chg="mod">
          <ac:chgData name="tariu Main" userId="7d83114226db9beb" providerId="LiveId" clId="{A8809989-C591-4C3A-A75F-004B37143415}" dt="2023-12-27T07:06:11.119" v="367" actId="20577"/>
          <ac:spMkLst>
            <pc:docMk/>
            <pc:sldMk cId="1852883190" sldId="600"/>
            <ac:spMk id="2" creationId="{3A3C7BDB-B7D1-465C-9965-C0C4D79D10F4}"/>
          </ac:spMkLst>
        </pc:spChg>
      </pc:sldChg>
      <pc:sldChg chg="modSp add mod">
        <pc:chgData name="tariu Main" userId="7d83114226db9beb" providerId="LiveId" clId="{A8809989-C591-4C3A-A75F-004B37143415}" dt="2023-12-27T07:06:19.426" v="394" actId="20577"/>
        <pc:sldMkLst>
          <pc:docMk/>
          <pc:sldMk cId="1217524843" sldId="601"/>
        </pc:sldMkLst>
        <pc:spChg chg="mod">
          <ac:chgData name="tariu Main" userId="7d83114226db9beb" providerId="LiveId" clId="{A8809989-C591-4C3A-A75F-004B37143415}" dt="2023-12-27T07:06:19.426" v="394" actId="20577"/>
          <ac:spMkLst>
            <pc:docMk/>
            <pc:sldMk cId="1217524843" sldId="601"/>
            <ac:spMk id="2" creationId="{3A3C7BDB-B7D1-465C-9965-C0C4D79D10F4}"/>
          </ac:spMkLst>
        </pc:spChg>
      </pc:sldChg>
      <pc:sldChg chg="modSp add mod">
        <pc:chgData name="tariu Main" userId="7d83114226db9beb" providerId="LiveId" clId="{A8809989-C591-4C3A-A75F-004B37143415}" dt="2023-12-27T07:06:35.539" v="406" actId="20577"/>
        <pc:sldMkLst>
          <pc:docMk/>
          <pc:sldMk cId="949337368" sldId="602"/>
        </pc:sldMkLst>
        <pc:spChg chg="mod">
          <ac:chgData name="tariu Main" userId="7d83114226db9beb" providerId="LiveId" clId="{A8809989-C591-4C3A-A75F-004B37143415}" dt="2023-12-27T07:06:35.539" v="406" actId="20577"/>
          <ac:spMkLst>
            <pc:docMk/>
            <pc:sldMk cId="949337368" sldId="602"/>
            <ac:spMk id="2" creationId="{3A3C7BDB-B7D1-465C-9965-C0C4D79D10F4}"/>
          </ac:spMkLst>
        </pc:spChg>
      </pc:sldChg>
      <pc:sldChg chg="modSp add mod">
        <pc:chgData name="tariu Main" userId="7d83114226db9beb" providerId="LiveId" clId="{A8809989-C591-4C3A-A75F-004B37143415}" dt="2023-12-28T02:13:06.036" v="452" actId="20577"/>
        <pc:sldMkLst>
          <pc:docMk/>
          <pc:sldMk cId="3582415069" sldId="603"/>
        </pc:sldMkLst>
        <pc:spChg chg="mod">
          <ac:chgData name="tariu Main" userId="7d83114226db9beb" providerId="LiveId" clId="{A8809989-C591-4C3A-A75F-004B37143415}" dt="2023-12-28T02:13:06.036" v="452" actId="20577"/>
          <ac:spMkLst>
            <pc:docMk/>
            <pc:sldMk cId="3582415069" sldId="603"/>
            <ac:spMk id="2" creationId="{0119224B-FA47-8559-DF55-8900027303DB}"/>
          </ac:spMkLst>
        </pc:spChg>
      </pc:sldChg>
    </pc:docChg>
  </pc:docChgLst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2023/12/28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563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082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3170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700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415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7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28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801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5819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060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7097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813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608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84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3484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990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798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3554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336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373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195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0390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1361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2109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496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7618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2625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020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1784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1910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305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96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7884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1227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918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6118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9356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13127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13819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35104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1316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346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6544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5995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1713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7837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91438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2320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6617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8890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3408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888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1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1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1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1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ixabay.com/en/checkmark-check-orange-sign-mark-69957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72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1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69.png"/><Relationship Id="rId4" Type="http://schemas.openxmlformats.org/officeDocument/2006/relationships/image" Target="../media/image16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③実装</a:t>
            </a:r>
            <a: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lang="ja-JP" altLang="en-US" sz="5400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4150241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学習に関する</a:t>
            </a:r>
            <a:br>
              <a:rPr kumimoji="1" lang="en-US" altLang="ja-JP" dirty="0"/>
            </a:br>
            <a:r>
              <a:rPr kumimoji="1" lang="ja-JP" altLang="en-US" dirty="0"/>
              <a:t>テクニック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65102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重みの初期値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9" y="2204583"/>
            <a:ext cx="54439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・バッチ勾配法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・確率的勾配法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・オンライン勾配法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・ミニバッチ勾配法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85288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正則化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9" y="2204583"/>
            <a:ext cx="54439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・バッチ勾配法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・確率的勾配法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・オンライン勾配法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・ミニバッチ勾配法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94933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特徴量スケーリング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9" y="2204583"/>
            <a:ext cx="54439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・バッチ勾配法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・確率的勾配法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・オンライン勾配法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・ミニバッチ勾配法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21752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</a:t>
            </a:r>
            <a:r>
              <a:rPr lang="en-US" altLang="ja-JP" dirty="0"/>
              <a:t>(</a:t>
            </a:r>
            <a:r>
              <a:rPr lang="ja-JP" altLang="en-US" dirty="0"/>
              <a:t>ちょいムズ</a:t>
            </a:r>
            <a:r>
              <a:rPr lang="en-US" altLang="ja-JP" dirty="0"/>
              <a:t>)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59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</a:t>
            </a:r>
            <a:r>
              <a:rPr lang="en-US" altLang="ja-JP" dirty="0"/>
              <a:t>(</a:t>
            </a:r>
            <a:r>
              <a:rPr lang="ja-JP" altLang="en-US" dirty="0"/>
              <a:t>ちょいムズ</a:t>
            </a:r>
            <a:r>
              <a:rPr lang="en-US" altLang="ja-JP" dirty="0"/>
              <a:t>)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爆発: 8 pt 6">
            <a:extLst>
              <a:ext uri="{FF2B5EF4-FFF2-40B4-BE49-F238E27FC236}">
                <a16:creationId xmlns:a16="http://schemas.microsoft.com/office/drawing/2014/main" id="{63339C65-D930-2528-C787-FD88DEB36D7C}"/>
              </a:ext>
            </a:extLst>
          </p:cNvPr>
          <p:cNvSpPr/>
          <p:nvPr/>
        </p:nvSpPr>
        <p:spPr>
          <a:xfrm>
            <a:off x="2377440" y="3931920"/>
            <a:ext cx="6850380" cy="201168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/>
              <a:t>冗談</a:t>
            </a:r>
          </a:p>
        </p:txBody>
      </p:sp>
    </p:spTree>
    <p:extLst>
      <p:ext uri="{BB962C8B-B14F-4D97-AF65-F5344CB8AC3E}">
        <p14:creationId xmlns:p14="http://schemas.microsoft.com/office/powerpoint/2010/main" val="279454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1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871904" y="2598642"/>
                <a:ext cx="7805496" cy="284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04" y="2598642"/>
                <a:ext cx="7805496" cy="2849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8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2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57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2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1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多変数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76704" y="1727211"/>
                <a:ext cx="7805496" cy="487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4400" i="1" dirty="0"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04" y="1727211"/>
                <a:ext cx="7805496" cy="4876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29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640079"/>
            <a:ext cx="5764696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実装：実装</a:t>
            </a:r>
            <a:r>
              <a:rPr lang="en-US" altLang="ja-JP" dirty="0"/>
              <a:t>1</a:t>
            </a:r>
          </a:p>
          <a:p>
            <a:r>
              <a:rPr lang="ja-JP" altLang="en-US" dirty="0"/>
              <a:t>第４回　実験：実装</a:t>
            </a:r>
            <a:r>
              <a:rPr lang="en-US" altLang="ja-JP" dirty="0"/>
              <a:t>2</a:t>
            </a:r>
          </a:p>
          <a:p>
            <a:r>
              <a:rPr lang="ja-JP" altLang="en-US" dirty="0"/>
              <a:t>第５回　実験：実装</a:t>
            </a:r>
            <a:r>
              <a:rPr lang="en-US" altLang="ja-JP" dirty="0"/>
              <a:t>3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多変数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303492" y="1297004"/>
                <a:ext cx="11585016" cy="5453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4400" i="1" dirty="0"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…+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2" y="1297004"/>
                <a:ext cx="11585016" cy="5453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14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偏微分復習</a:t>
            </a:r>
            <a:r>
              <a:rPr lang="ja-JP" altLang="en-US" dirty="0"/>
              <a:t>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21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1916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オンライン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22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5094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37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記号導入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297080" y="2245072"/>
            <a:ext cx="256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k</a:t>
            </a:r>
            <a:r>
              <a:rPr kumimoji="1" lang="ja-JP" altLang="en-US" sz="3200" dirty="0"/>
              <a:t>層</a:t>
            </a:r>
            <a:r>
              <a:rPr kumimoji="1" lang="en-US" altLang="ja-JP" sz="3200" dirty="0"/>
              <a:t>NN</a:t>
            </a:r>
            <a:endParaRPr kumimoji="1" lang="ja-JP" altLang="en-US" sz="3200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435D2BAF-BB44-1836-256D-3C069D7B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303" y="136525"/>
            <a:ext cx="6493801" cy="664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37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記号導入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297080" y="2245072"/>
            <a:ext cx="256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k</a:t>
            </a:r>
            <a:r>
              <a:rPr kumimoji="1" lang="ja-JP" altLang="en-US" sz="3200" dirty="0"/>
              <a:t>層</a:t>
            </a:r>
            <a:r>
              <a:rPr kumimoji="1" lang="en-US" altLang="ja-JP" sz="3200" dirty="0"/>
              <a:t>NN</a:t>
            </a:r>
            <a:endParaRPr kumimoji="1" lang="ja-JP" altLang="en-US" sz="3200" dirty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40ABD8D-DE58-86FB-F0D7-1FA5C8CC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559" y="187265"/>
            <a:ext cx="6475861" cy="63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5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/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さっきの</m:t>
                      </m:r>
                      <m:r>
                        <a:rPr kumimoji="1" lang="ja-JP" altLang="en-US" sz="2800" i="1">
                          <a:latin typeface="Cambria Math" panose="02040503050406030204" pitchFamily="18" charset="0"/>
                        </a:rPr>
                        <m:t>シグマ</m:t>
                      </m:r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は？</m:t>
                      </m:r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58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B3FD3-9744-1686-7DCB-C7061B5F251F}"/>
                  </a:ext>
                </a:extLst>
              </p:cNvPr>
              <p:cNvSpPr txBox="1"/>
              <p:nvPr/>
            </p:nvSpPr>
            <p:spPr>
              <a:xfrm>
                <a:off x="5562600" y="3300754"/>
                <a:ext cx="609600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B3FD3-9744-1686-7DCB-C7061B5F2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3300754"/>
                <a:ext cx="6096000" cy="634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84F4BBA-2222-EB1F-7D47-A59271BA1161}"/>
                  </a:ext>
                </a:extLst>
              </p:cNvPr>
              <p:cNvSpPr txBox="1"/>
              <p:nvPr/>
            </p:nvSpPr>
            <p:spPr>
              <a:xfrm>
                <a:off x="4916805" y="3935351"/>
                <a:ext cx="744474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84F4BBA-2222-EB1F-7D47-A59271BA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05" y="3935351"/>
                <a:ext cx="7444740" cy="634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C9E9A45-4B21-D64E-1F39-725299B023F8}"/>
                  </a:ext>
                </a:extLst>
              </p:cNvPr>
              <p:cNvSpPr txBox="1"/>
              <p:nvPr/>
            </p:nvSpPr>
            <p:spPr>
              <a:xfrm>
                <a:off x="2484120" y="4887246"/>
                <a:ext cx="9645015" cy="1701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altLang="ja-JP" sz="3200" dirty="0"/>
              </a:p>
              <a:p>
                <a:r>
                  <a:rPr lang="ja-JP" altLang="en-US" sz="3200" dirty="0"/>
                  <a:t>というように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ja-JP" altLang="en-US" sz="3200" dirty="0"/>
                  <a:t>が引数にない</a:t>
                </a:r>
                <a:endParaRPr lang="en-US" altLang="ja-JP" sz="3200" dirty="0"/>
              </a:p>
              <a:p>
                <a:r>
                  <a:rPr lang="ja-JP" altLang="en-US" sz="3200" dirty="0"/>
                  <a:t>∴</a:t>
                </a:r>
                <a:r>
                  <a:rPr kumimoji="1" lang="en-US" altLang="ja-JP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ja-JP" altLang="en-US" sz="3200" dirty="0"/>
                  <a:t>での偏微分が</a:t>
                </a:r>
                <a:r>
                  <a:rPr lang="en-US" altLang="ja-JP" sz="3200" dirty="0"/>
                  <a:t>0</a:t>
                </a:r>
                <a:endParaRPr lang="ja-JP" altLang="en-US" sz="32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C9E9A45-4B21-D64E-1F39-725299B0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120" y="4887246"/>
                <a:ext cx="9645015" cy="1701171"/>
              </a:xfrm>
              <a:prstGeom prst="rect">
                <a:avLst/>
              </a:prstGeom>
              <a:blipFill>
                <a:blip r:embed="rId7"/>
                <a:stretch>
                  <a:fillRect l="-1643" b="-82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22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/>
              <p:nvPr/>
            </p:nvSpPr>
            <p:spPr>
              <a:xfrm>
                <a:off x="4680585" y="4059193"/>
                <a:ext cx="744474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85" y="4059193"/>
                <a:ext cx="7444740" cy="634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A63B350-CFAE-C9BF-1FAA-75A9053D6E8B}"/>
                  </a:ext>
                </a:extLst>
              </p:cNvPr>
              <p:cNvSpPr txBox="1"/>
              <p:nvPr/>
            </p:nvSpPr>
            <p:spPr>
              <a:xfrm>
                <a:off x="4892040" y="5161401"/>
                <a:ext cx="7178040" cy="1022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num>
                      <m:den>
                        <m:r>
                          <a:rPr kumimoji="1" lang="ja-JP" altLang="en-US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sz="3200" dirty="0"/>
                  <a:t>←データが入れば既知</a:t>
                </a: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A63B350-CFAE-C9BF-1FAA-75A9053D6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5161401"/>
                <a:ext cx="7178040" cy="102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70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/>
              <p:nvPr/>
            </p:nvSpPr>
            <p:spPr>
              <a:xfrm>
                <a:off x="5812155" y="3192566"/>
                <a:ext cx="6096000" cy="161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ja-JP" sz="3200" dirty="0"/>
                  <a:t>h</a:t>
                </a:r>
                <a:r>
                  <a:rPr lang="ja-JP" altLang="en-US" sz="3200" dirty="0"/>
                  <a:t>は活性化関数</a:t>
                </a:r>
                <a:endParaRPr lang="en-US" altLang="ja-JP" sz="3200" dirty="0"/>
              </a:p>
              <a:p>
                <a:r>
                  <a:rPr lang="ja-JP" altLang="en-US" sz="3200" dirty="0"/>
                  <a:t>出力層の活性化関数は</a:t>
                </a:r>
                <a:endParaRPr lang="en-US" altLang="ja-JP" sz="3200" dirty="0"/>
              </a:p>
              <a:p>
                <a:r>
                  <a:rPr lang="en-US" altLang="ja-JP" sz="3200" dirty="0" err="1"/>
                  <a:t>softmax</a:t>
                </a:r>
                <a:r>
                  <a:rPr lang="ja-JP" altLang="en-US" sz="3200" dirty="0"/>
                  <a:t>関数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55" y="3192566"/>
                <a:ext cx="6096000" cy="1619482"/>
              </a:xfrm>
              <a:prstGeom prst="rect">
                <a:avLst/>
              </a:prstGeom>
              <a:blipFill>
                <a:blip r:embed="rId5"/>
                <a:stretch>
                  <a:fillRect l="-2500" t="-6038" b="-120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/>
              <p:nvPr/>
            </p:nvSpPr>
            <p:spPr>
              <a:xfrm>
                <a:off x="6530344" y="4973382"/>
                <a:ext cx="2487668" cy="109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44" y="4973382"/>
                <a:ext cx="2487668" cy="1095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39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178308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178308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/>
              <p:nvPr/>
            </p:nvSpPr>
            <p:spPr>
              <a:xfrm>
                <a:off x="7494532" y="1852022"/>
                <a:ext cx="2487668" cy="109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532" y="1852022"/>
                <a:ext cx="2487668" cy="10950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5E58D6B-28A7-9641-D33E-ED2CF64A1B46}"/>
                  </a:ext>
                </a:extLst>
              </p:cNvPr>
              <p:cNvSpPr txBox="1"/>
              <p:nvPr/>
            </p:nvSpPr>
            <p:spPr>
              <a:xfrm>
                <a:off x="5433060" y="3291544"/>
                <a:ext cx="6324600" cy="3520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num>
                      <m:den>
                        <m:r>
                          <a:rPr kumimoji="1" lang="ja-JP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sup>
                        </m:sSup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ja-JP" sz="2400" dirty="0"/>
              </a:p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sup>
                    </m:sSup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ja-JP" altLang="en-US" sz="2400" dirty="0"/>
                  <a:t> ←データが入れば既知</a:t>
                </a:r>
              </a:p>
              <a:p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5E58D6B-28A7-9641-D33E-ED2CF64A1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3291544"/>
                <a:ext cx="6324600" cy="35207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0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E77863B-ED2A-8FBE-030E-7411064FBB0B}"/>
              </a:ext>
            </a:extLst>
          </p:cNvPr>
          <p:cNvSpPr txBox="1"/>
          <p:nvPr/>
        </p:nvSpPr>
        <p:spPr>
          <a:xfrm>
            <a:off x="5504239" y="3185161"/>
            <a:ext cx="70275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/>
              <a:t>Loss Function</a:t>
            </a:r>
            <a:r>
              <a:rPr lang="ja-JP" altLang="en-US" sz="3200" dirty="0"/>
              <a:t>は今は</a:t>
            </a:r>
            <a:r>
              <a:rPr lang="en-US" altLang="ja-JP" sz="3200" dirty="0"/>
              <a:t>Cross Entropy</a:t>
            </a:r>
          </a:p>
          <a:p>
            <a:r>
              <a:rPr lang="en-US" altLang="ja-JP" sz="3200" dirty="0"/>
              <a:t>(</a:t>
            </a:r>
            <a:r>
              <a:rPr lang="ja-JP" altLang="en-US" sz="3200" dirty="0"/>
              <a:t>平均二乗誤差</a:t>
            </a:r>
            <a:r>
              <a:rPr lang="en-US" altLang="ja-JP" sz="3200" dirty="0"/>
              <a:t>MSE</a:t>
            </a:r>
            <a:r>
              <a:rPr lang="ja-JP" altLang="en-US" sz="3200" dirty="0"/>
              <a:t>や</a:t>
            </a:r>
            <a:r>
              <a:rPr lang="en-US" altLang="ja-JP" sz="3200" dirty="0"/>
              <a:t>RMSE</a:t>
            </a:r>
            <a:r>
              <a:rPr lang="ja-JP" altLang="en-US" sz="3200" dirty="0"/>
              <a:t>など様々</a:t>
            </a:r>
            <a:r>
              <a:rPr lang="en-US" altLang="ja-JP" sz="3200" dirty="0"/>
              <a:t>)</a:t>
            </a:r>
          </a:p>
          <a:p>
            <a:endParaRPr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/>
              <p:nvPr/>
            </p:nvSpPr>
            <p:spPr>
              <a:xfrm>
                <a:off x="4133523" y="4866243"/>
                <a:ext cx="5052714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23" y="4866243"/>
                <a:ext cx="5052714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54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227320" y="1384910"/>
                <a:ext cx="2560320" cy="1033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20" y="1384910"/>
                <a:ext cx="2560320" cy="1033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/>
              <p:nvPr/>
            </p:nvSpPr>
            <p:spPr>
              <a:xfrm>
                <a:off x="6454140" y="1435180"/>
                <a:ext cx="431292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140" y="1435180"/>
                <a:ext cx="4312920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22776F5-BE9A-BDDF-02D0-E112FDD94BA5}"/>
                  </a:ext>
                </a:extLst>
              </p:cNvPr>
              <p:cNvSpPr txBox="1"/>
              <p:nvPr/>
            </p:nvSpPr>
            <p:spPr>
              <a:xfrm>
                <a:off x="5185410" y="2704504"/>
                <a:ext cx="4133850" cy="4253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en-US" altLang="ja-JP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endParaRPr lang="ja-JP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−…)</m:t>
                      </m:r>
                    </m:oMath>
                  </m:oMathPara>
                </a14:m>
                <a:endParaRPr kumimoji="1" lang="en-US" altLang="ja-JP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ja-JP" dirty="0"/>
              </a:p>
              <a:p>
                <a:endParaRPr lang="ja-JP" altLang="en-US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22776F5-BE9A-BDDF-02D0-E112FDD94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2704504"/>
                <a:ext cx="4133850" cy="4253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E85C6E3-F4AB-1DFE-E384-B547D241EF4C}"/>
                  </a:ext>
                </a:extLst>
              </p:cNvPr>
              <p:cNvSpPr txBox="1"/>
              <p:nvPr/>
            </p:nvSpPr>
            <p:spPr>
              <a:xfrm>
                <a:off x="9429750" y="5198071"/>
                <a:ext cx="2152650" cy="726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E85C6E3-F4AB-1DFE-E384-B547D241E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0" y="5198071"/>
                <a:ext cx="2152650" cy="7264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3AD2E0-602E-A3B5-9A83-29D26AEE1262}"/>
              </a:ext>
            </a:extLst>
          </p:cNvPr>
          <p:cNvSpPr txBox="1"/>
          <p:nvPr/>
        </p:nvSpPr>
        <p:spPr>
          <a:xfrm>
            <a:off x="8542020" y="6076518"/>
            <a:ext cx="265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dirty="0"/>
              <a:t>←データが入れば既知</a:t>
            </a:r>
          </a:p>
        </p:txBody>
      </p:sp>
    </p:spTree>
    <p:extLst>
      <p:ext uri="{BB962C8B-B14F-4D97-AF65-F5344CB8AC3E}">
        <p14:creationId xmlns:p14="http://schemas.microsoft.com/office/powerpoint/2010/main" val="28874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5E1B4B0-DDD4-65C9-5F09-10121D9E6E9C}"/>
                  </a:ext>
                </a:extLst>
              </p:cNvPr>
              <p:cNvSpPr txBox="1"/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5E1B4B0-DDD4-65C9-5F09-10121D9E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95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演習①出力層のバイアスの更新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524500" cy="13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x, t</a:t>
                </a:r>
                <a:r>
                  <a:rPr lang="ja-JP" altLang="en-US" sz="2400" dirty="0"/>
                  <a:t>のみを用いて表すこと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524500" cy="1345561"/>
              </a:xfrm>
              <a:prstGeom prst="rect">
                <a:avLst/>
              </a:prstGeom>
              <a:blipFill>
                <a:blip r:embed="rId3"/>
                <a:stretch>
                  <a:fillRect l="-1766" b="-77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8D9B47-E032-DFCF-2933-1B21836159B1}"/>
                  </a:ext>
                </a:extLst>
              </p:cNvPr>
              <p:cNvSpPr txBox="1"/>
              <p:nvPr/>
            </p:nvSpPr>
            <p:spPr>
              <a:xfrm>
                <a:off x="400050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8D9B47-E032-DFCF-2933-1B2183615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0" y="4918113"/>
                <a:ext cx="747522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76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C3FCD7-72CD-EE2E-E815-EAFF715A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34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86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演習①出力層のバイアスの更新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143500" cy="976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143500" cy="976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E7FF07-25F9-01A8-90C2-0DB6E8EAF877}"/>
                  </a:ext>
                </a:extLst>
              </p:cNvPr>
              <p:cNvSpPr txBox="1"/>
              <p:nvPr/>
            </p:nvSpPr>
            <p:spPr>
              <a:xfrm>
                <a:off x="5494020" y="3123248"/>
                <a:ext cx="5859780" cy="1324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E7FF07-25F9-01A8-90C2-0DB6E8EA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0" y="3123248"/>
                <a:ext cx="5859780" cy="13243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896E84-4E27-135B-EECD-EC72FFF1A646}"/>
                  </a:ext>
                </a:extLst>
              </p:cNvPr>
              <p:cNvSpPr txBox="1"/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896E84-4E27-135B-EECD-EC72FFF1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18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87D7E5-823D-A8EB-57A9-E50BF6972E06}"/>
                  </a:ext>
                </a:extLst>
              </p:cNvPr>
              <p:cNvSpPr txBox="1"/>
              <p:nvPr/>
            </p:nvSpPr>
            <p:spPr>
              <a:xfrm>
                <a:off x="5920740" y="3429000"/>
                <a:ext cx="268986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87D7E5-823D-A8EB-57A9-E50BF6972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40" y="3429000"/>
                <a:ext cx="2689860" cy="116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A6344C-B0AF-CFFD-BA8A-889DED692B7D}"/>
              </a:ext>
            </a:extLst>
          </p:cNvPr>
          <p:cNvSpPr txBox="1"/>
          <p:nvPr/>
        </p:nvSpPr>
        <p:spPr>
          <a:xfrm>
            <a:off x="8968740" y="3720425"/>
            <a:ext cx="1306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誤差</a:t>
            </a:r>
          </a:p>
        </p:txBody>
      </p:sp>
    </p:spTree>
    <p:extLst>
      <p:ext uri="{BB962C8B-B14F-4D97-AF65-F5344CB8AC3E}">
        <p14:creationId xmlns:p14="http://schemas.microsoft.com/office/powerpoint/2010/main" val="336752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D0400F1-C595-1915-47D0-00C8FD1A97DC}"/>
                  </a:ext>
                </a:extLst>
              </p:cNvPr>
              <p:cNvSpPr txBox="1"/>
              <p:nvPr/>
            </p:nvSpPr>
            <p:spPr>
              <a:xfrm>
                <a:off x="4413885" y="3548653"/>
                <a:ext cx="7444740" cy="644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D0400F1-C595-1915-47D0-00C8FD1A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885" y="3548653"/>
                <a:ext cx="7444740" cy="644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CCFDC48-BA79-1741-15E0-E4F60399AFD2}"/>
                  </a:ext>
                </a:extLst>
              </p:cNvPr>
              <p:cNvSpPr txBox="1"/>
              <p:nvPr/>
            </p:nvSpPr>
            <p:spPr>
              <a:xfrm>
                <a:off x="5285138" y="4505062"/>
                <a:ext cx="2654233" cy="955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CCFDC48-BA79-1741-15E0-E4F60399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38" y="4505062"/>
                <a:ext cx="2654233" cy="95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43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892040" y="3237009"/>
                <a:ext cx="6240780" cy="3620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ja-JP" sz="280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3237009"/>
                <a:ext cx="6240780" cy="3620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50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E91A8FF1-FCD7-1E2A-FAAA-1CBD37A27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140" y="5701587"/>
            <a:ext cx="5852160" cy="10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最終目標（最低限）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463" y="1772756"/>
            <a:ext cx="8234923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ニューラルネットワークを完全に理解する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C++</a:t>
            </a:r>
            <a:r>
              <a:rPr lang="ja-JP" altLang="en-US" sz="3200" dirty="0"/>
              <a:t>でニューラルネットワークを実装し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何かしらの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</a:t>
            </a:r>
            <a:r>
              <a:rPr lang="ja-JP" altLang="en-US" sz="3200" dirty="0"/>
              <a:t>問題を解く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C++</a:t>
            </a:r>
            <a:r>
              <a:rPr lang="ja-JP" altLang="en-US" sz="3200" dirty="0"/>
              <a:t>でニューラルネットワークを実装し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何かしらの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回帰</a:t>
            </a:r>
            <a:r>
              <a:rPr lang="ja-JP" altLang="en-US" sz="3200" dirty="0"/>
              <a:t>問題を解く</a:t>
            </a:r>
            <a:endParaRPr lang="en-US" altLang="ja-JP" sz="3200" dirty="0"/>
          </a:p>
        </p:txBody>
      </p: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A583A717-F370-A29A-8881-99596B311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95401" y="1869009"/>
            <a:ext cx="445167" cy="4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29C7CF-9736-A44B-B209-ACEBCBBF9061}"/>
              </a:ext>
            </a:extLst>
          </p:cNvPr>
          <p:cNvSpPr txBox="1"/>
          <p:nvPr/>
        </p:nvSpPr>
        <p:spPr>
          <a:xfrm>
            <a:off x="7307580" y="5969655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更新前の重み</a:t>
            </a:r>
          </a:p>
        </p:txBody>
      </p:sp>
    </p:spTree>
    <p:extLst>
      <p:ext uri="{BB962C8B-B14F-4D97-AF65-F5344CB8AC3E}">
        <p14:creationId xmlns:p14="http://schemas.microsoft.com/office/powerpoint/2010/main" val="40192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4396740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4396740" cy="59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777740" y="2784098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2784098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29C7CF-9736-A44B-B209-ACEBCBBF9061}"/>
              </a:ext>
            </a:extLst>
          </p:cNvPr>
          <p:cNvSpPr txBox="1"/>
          <p:nvPr/>
        </p:nvSpPr>
        <p:spPr>
          <a:xfrm>
            <a:off x="6153152" y="4532785"/>
            <a:ext cx="5779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これって誤差の漸化式</a:t>
            </a:r>
            <a:endParaRPr lang="en-US" altLang="ja-JP" sz="2800" dirty="0"/>
          </a:p>
          <a:p>
            <a:r>
              <a:rPr lang="ja-JP" altLang="en-US" sz="2800" dirty="0"/>
              <a:t>後ろの層の誤差がわかればよい</a:t>
            </a:r>
          </a:p>
        </p:txBody>
      </p:sp>
    </p:spTree>
    <p:extLst>
      <p:ext uri="{BB962C8B-B14F-4D97-AF65-F5344CB8AC3E}">
        <p14:creationId xmlns:p14="http://schemas.microsoft.com/office/powerpoint/2010/main" val="6910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41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81459" y="2699055"/>
                <a:ext cx="2560420" cy="170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誤差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が</a:t>
                </a:r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逆方向</a:t>
                </a:r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に</a:t>
                </a:r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伝播</a:t>
                </a:r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してる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59" y="2699055"/>
                <a:ext cx="2560420" cy="1708032"/>
              </a:xfrm>
              <a:prstGeom prst="rect">
                <a:avLst/>
              </a:prstGeom>
              <a:blipFill>
                <a:blip r:embed="rId3"/>
                <a:stretch>
                  <a:fillRect l="-5952" t="-2857" b="-7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40ABD8D-DE58-86FB-F0D7-1FA5C8CCE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559" y="187265"/>
            <a:ext cx="6475861" cy="6305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B9864C6-B080-3242-3894-4BB8C628578F}"/>
                  </a:ext>
                </a:extLst>
              </p:cNvPr>
              <p:cNvSpPr txBox="1"/>
              <p:nvPr/>
            </p:nvSpPr>
            <p:spPr>
              <a:xfrm>
                <a:off x="7635240" y="3919254"/>
                <a:ext cx="975360" cy="826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B9864C6-B080-3242-3894-4BB8C6285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240" y="3919254"/>
                <a:ext cx="975360" cy="8267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3D02F4-FA40-04B9-F963-3796DCAFA938}"/>
                  </a:ext>
                </a:extLst>
              </p:cNvPr>
              <p:cNvSpPr txBox="1"/>
              <p:nvPr/>
            </p:nvSpPr>
            <p:spPr>
              <a:xfrm>
                <a:off x="6586821" y="3987517"/>
                <a:ext cx="975360" cy="839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3D02F4-FA40-04B9-F963-3796DCAF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821" y="3987517"/>
                <a:ext cx="975360" cy="839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4426589-AD66-EA80-34F7-261453EA3EF1}"/>
                  </a:ext>
                </a:extLst>
              </p:cNvPr>
              <p:cNvSpPr txBox="1"/>
              <p:nvPr/>
            </p:nvSpPr>
            <p:spPr>
              <a:xfrm>
                <a:off x="5372720" y="4135790"/>
                <a:ext cx="975360" cy="825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4426589-AD66-EA80-34F7-261453EA3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720" y="4135790"/>
                <a:ext cx="975360" cy="8250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矢印: 左 9">
            <a:extLst>
              <a:ext uri="{FF2B5EF4-FFF2-40B4-BE49-F238E27FC236}">
                <a16:creationId xmlns:a16="http://schemas.microsoft.com/office/drawing/2014/main" id="{AC460FB4-5AB6-6607-4AD4-A622C2231DE6}"/>
              </a:ext>
            </a:extLst>
          </p:cNvPr>
          <p:cNvSpPr/>
          <p:nvPr/>
        </p:nvSpPr>
        <p:spPr>
          <a:xfrm rot="21296809">
            <a:off x="5481921" y="4764615"/>
            <a:ext cx="3185160" cy="35875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728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などを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5611522-D344-4EE8-03AC-CAB406FAD242}"/>
                  </a:ext>
                </a:extLst>
              </p:cNvPr>
              <p:cNvSpPr txBox="1"/>
              <p:nvPr/>
            </p:nvSpPr>
            <p:spPr>
              <a:xfrm>
                <a:off x="3223260" y="4369194"/>
                <a:ext cx="60960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5611522-D344-4EE8-03AC-CAB406FAD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60" y="4369194"/>
                <a:ext cx="6096000" cy="116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/>
              <p:nvPr/>
            </p:nvSpPr>
            <p:spPr>
              <a:xfrm>
                <a:off x="5257800" y="5495334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495334"/>
                <a:ext cx="6240780" cy="1268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35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C3FCD7-72CD-EE2E-E815-EAFF715A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44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98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のみを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/>
              <p:nvPr/>
            </p:nvSpPr>
            <p:spPr>
              <a:xfrm>
                <a:off x="5338301" y="3583499"/>
                <a:ext cx="4083583" cy="1031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301" y="3583499"/>
                <a:ext cx="4083583" cy="1031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35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のみを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/>
              <p:nvPr/>
            </p:nvSpPr>
            <p:spPr>
              <a:xfrm>
                <a:off x="6163691" y="4364659"/>
                <a:ext cx="6240780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691" y="4364659"/>
                <a:ext cx="624078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/>
              <p:nvPr/>
            </p:nvSpPr>
            <p:spPr>
              <a:xfrm>
                <a:off x="5144237" y="3624465"/>
                <a:ext cx="4083583" cy="949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37" y="3624465"/>
                <a:ext cx="4083583" cy="949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32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　</a:t>
            </a:r>
            <a:r>
              <a:rPr lang="ja-JP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再掲</a:t>
            </a: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72" y="6181751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872" y="4762500"/>
            <a:ext cx="314174" cy="1257325"/>
          </a:xfrm>
          <a:prstGeom prst="rect">
            <a:avLst/>
          </a:prstGeom>
        </p:spPr>
      </p:pic>
      <p:pic>
        <p:nvPicPr>
          <p:cNvPr id="9" name="図 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6686D6F5-E342-9C26-3BE9-93F719165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37" y="3123356"/>
            <a:ext cx="1591761" cy="1033611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C2E0AAC5-BC07-59B5-C4A3-00EF75F0D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177" y="5089146"/>
            <a:ext cx="897570" cy="6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35574175-5D17-6E21-F152-2569BDD3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0" y="1850931"/>
            <a:ext cx="5142260" cy="500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/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blipFill>
                <a:blip r:embed="rId5"/>
                <a:stretch>
                  <a:fillRect r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/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/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blipFill>
                <a:blip r:embed="rId7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左 11">
            <a:extLst>
              <a:ext uri="{FF2B5EF4-FFF2-40B4-BE49-F238E27FC236}">
                <a16:creationId xmlns:a16="http://schemas.microsoft.com/office/drawing/2014/main" id="{775FAD1F-521B-8B97-DC0D-C09BBDDA900F}"/>
              </a:ext>
            </a:extLst>
          </p:cNvPr>
          <p:cNvSpPr/>
          <p:nvPr/>
        </p:nvSpPr>
        <p:spPr>
          <a:xfrm rot="20465684">
            <a:off x="1352827" y="5246355"/>
            <a:ext cx="2096420" cy="27009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08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35574175-5D17-6E21-F152-2569BDD3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0" y="1850931"/>
            <a:ext cx="5142260" cy="500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/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blipFill>
                <a:blip r:embed="rId5"/>
                <a:stretch>
                  <a:fillRect r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/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/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blipFill>
                <a:blip r:embed="rId7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左 11">
            <a:extLst>
              <a:ext uri="{FF2B5EF4-FFF2-40B4-BE49-F238E27FC236}">
                <a16:creationId xmlns:a16="http://schemas.microsoft.com/office/drawing/2014/main" id="{775FAD1F-521B-8B97-DC0D-C09BBDDA900F}"/>
              </a:ext>
            </a:extLst>
          </p:cNvPr>
          <p:cNvSpPr/>
          <p:nvPr/>
        </p:nvSpPr>
        <p:spPr>
          <a:xfrm rot="20465684">
            <a:off x="1352827" y="5246355"/>
            <a:ext cx="2096420" cy="27009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WordArt 2">
            <a:extLst>
              <a:ext uri="{FF2B5EF4-FFF2-40B4-BE49-F238E27FC236}">
                <a16:creationId xmlns:a16="http://schemas.microsoft.com/office/drawing/2014/main" id="{C85D6DF1-5091-14F1-D5CF-BA7D896533B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14992" y="4379368"/>
            <a:ext cx="6191215" cy="157529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ja-JP" altLang="en-US" sz="36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1"/>
                </a:gradFill>
                <a:effectLst/>
                <a:latin typeface="Century Gothic" panose="020B0502020202020204" pitchFamily="34" charset="0"/>
              </a:rPr>
              <a:t>ニューラルネットワーク</a:t>
            </a:r>
          </a:p>
          <a:p>
            <a:pPr algn="ctr" rtl="0">
              <a:buNone/>
            </a:pPr>
            <a:r>
              <a:rPr lang="ja-JP" altLang="en-US" sz="36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1"/>
                </a:gradFill>
                <a:effectLst/>
                <a:latin typeface="Century Gothic" panose="020B0502020202020204" pitchFamily="34" charset="0"/>
              </a:rPr>
              <a:t>の神髄を完全に理解した</a:t>
            </a:r>
          </a:p>
        </p:txBody>
      </p:sp>
    </p:spTree>
    <p:extLst>
      <p:ext uri="{BB962C8B-B14F-4D97-AF65-F5344CB8AC3E}">
        <p14:creationId xmlns:p14="http://schemas.microsoft.com/office/powerpoint/2010/main" val="186943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Kaggle Titanic</a:t>
            </a:r>
            <a:r>
              <a:rPr lang="ja-JP" altLang="en-US" sz="3200" dirty="0"/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BDB7AF-B0FE-0B20-5185-622C414E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1" y="2768048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パラメータ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の更新　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4" y="1843420"/>
            <a:ext cx="11860502" cy="41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9" y="1583111"/>
                <a:ext cx="5683176" cy="10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9" y="1583111"/>
                <a:ext cx="5683176" cy="1091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6309605" y="3892358"/>
                <a:ext cx="2755241" cy="1861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5" y="3892358"/>
                <a:ext cx="2755241" cy="18613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4856C4D-9B7D-A05F-73A8-25D22706A3CC}"/>
                  </a:ext>
                </a:extLst>
              </p:cNvPr>
              <p:cNvSpPr txBox="1"/>
              <p:nvPr/>
            </p:nvSpPr>
            <p:spPr>
              <a:xfrm>
                <a:off x="3020637" y="4467057"/>
                <a:ext cx="2340384" cy="897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4856C4D-9B7D-A05F-73A8-25D22706A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37" y="4467057"/>
                <a:ext cx="2340384" cy="897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582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</a:t>
            </a:r>
            <a:r>
              <a:rPr lang="ja-JP" altLang="en-US" dirty="0"/>
              <a:t> 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  <a:p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2574310" y="3820976"/>
                <a:ext cx="9396561" cy="1820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10" y="3820976"/>
                <a:ext cx="9396561" cy="1820178"/>
              </a:xfrm>
              <a:prstGeom prst="rect">
                <a:avLst/>
              </a:prstGeom>
              <a:blipFill>
                <a:blip r:embed="rId5"/>
                <a:stretch>
                  <a:fillRect l="-1492" b="-4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1513988" y="5866237"/>
                <a:ext cx="4205494" cy="734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988" y="5866237"/>
                <a:ext cx="4205494" cy="734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73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  <a:p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3866777" y="2787047"/>
                <a:ext cx="8677834" cy="1777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77" y="2787047"/>
                <a:ext cx="8677834" cy="1777731"/>
              </a:xfrm>
              <a:prstGeom prst="rect">
                <a:avLst/>
              </a:prstGeom>
              <a:blipFill>
                <a:blip r:embed="rId5"/>
                <a:stretch>
                  <a:fillRect l="-1615"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4888677" y="4638750"/>
                <a:ext cx="4864924" cy="2140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77" y="4638750"/>
                <a:ext cx="4864924" cy="21407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4E5A7A-E84B-D65D-FE24-47C54836CDA3}"/>
                  </a:ext>
                </a:extLst>
              </p:cNvPr>
              <p:cNvSpPr txBox="1"/>
              <p:nvPr/>
            </p:nvSpPr>
            <p:spPr>
              <a:xfrm>
                <a:off x="250764" y="5341923"/>
                <a:ext cx="3616013" cy="734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4E5A7A-E84B-D65D-FE24-47C54836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4" y="5341923"/>
                <a:ext cx="3616013" cy="7343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/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/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29301E1-EC4E-6021-96CD-7A3EC792F042}"/>
                  </a:ext>
                </a:extLst>
              </p:cNvPr>
              <p:cNvSpPr txBox="1"/>
              <p:nvPr/>
            </p:nvSpPr>
            <p:spPr>
              <a:xfrm>
                <a:off x="7711852" y="6254928"/>
                <a:ext cx="338645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ja-JP" altLang="en-US" sz="1600" dirty="0"/>
                  <a:t> </a:t>
                </a:r>
                <a:r>
                  <a:rPr lang="en-US" altLang="ja-JP" sz="1600" dirty="0"/>
                  <a:t>: </a:t>
                </a:r>
                <a:r>
                  <a:rPr lang="ja-JP" altLang="en-US" sz="1600" dirty="0"/>
                  <a:t>アダマール積</a:t>
                </a:r>
                <a:endParaRPr lang="en-US" altLang="ja-JP" sz="1600" dirty="0"/>
              </a:p>
              <a:p>
                <a:r>
                  <a:rPr lang="ja-JP" altLang="en-US" sz="1600" dirty="0"/>
                  <a:t>サイズが等しい行列の各要素の積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29301E1-EC4E-6021-96CD-7A3EC792F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52" y="6254928"/>
                <a:ext cx="3386453" cy="584775"/>
              </a:xfrm>
              <a:prstGeom prst="rect">
                <a:avLst/>
              </a:prstGeom>
              <a:blipFill>
                <a:blip r:embed="rId10"/>
                <a:stretch>
                  <a:fillRect l="-899" t="-4167" b="-114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4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3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</a:t>
            </a:r>
            <a:r>
              <a:rPr lang="ja-JP" altLang="en-US" dirty="0"/>
              <a:t>重み 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公式まとめ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5451286" y="2813040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86" y="2813040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5623783" y="4018244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783" y="4018244"/>
                <a:ext cx="372192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/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/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20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</a:t>
            </a:r>
            <a:r>
              <a:rPr lang="ja-JP" altLang="en-US" dirty="0"/>
              <a:t>バイアス 公式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9" y="1583111"/>
                <a:ext cx="5683176" cy="1170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9" y="1583111"/>
                <a:ext cx="5683176" cy="11703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5409450" y="3019368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450" y="3019368"/>
                <a:ext cx="3155576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9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/>
              <p:nvPr/>
            </p:nvSpPr>
            <p:spPr>
              <a:xfrm>
                <a:off x="4527018" y="1415201"/>
                <a:ext cx="6096000" cy="1099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8" y="1415201"/>
                <a:ext cx="6096000" cy="10999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2848969" y="3888069"/>
                <a:ext cx="9233647" cy="2818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969" y="3888069"/>
                <a:ext cx="9233647" cy="2818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48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バイアス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/>
              <p:nvPr/>
            </p:nvSpPr>
            <p:spPr>
              <a:xfrm>
                <a:off x="4527018" y="1415201"/>
                <a:ext cx="6096000" cy="118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8" y="1415201"/>
                <a:ext cx="6096000" cy="1187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960939" y="4407213"/>
                <a:ext cx="4224357" cy="526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i="1" strike="sng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39" y="4407213"/>
                <a:ext cx="4224357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659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</a:t>
            </a:r>
            <a:r>
              <a:rPr lang="ja-JP" altLang="en-US" dirty="0"/>
              <a:t>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1286716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1286716"/>
                <a:ext cx="6240780" cy="2444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087834" y="5362861"/>
                <a:ext cx="5221348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834" y="5362861"/>
                <a:ext cx="5221348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66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/>
              <p:nvPr/>
            </p:nvSpPr>
            <p:spPr>
              <a:xfrm>
                <a:off x="589934" y="4241831"/>
                <a:ext cx="2604363" cy="415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4241831"/>
                <a:ext cx="2604363" cy="415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/>
              <p:nvPr/>
            </p:nvSpPr>
            <p:spPr>
              <a:xfrm>
                <a:off x="3722660" y="3985959"/>
                <a:ext cx="2803140" cy="927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60" y="3985959"/>
                <a:ext cx="2803140" cy="927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/>
              <p:nvPr/>
            </p:nvSpPr>
            <p:spPr>
              <a:xfrm>
                <a:off x="6880615" y="4092333"/>
                <a:ext cx="417821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15" y="4092333"/>
                <a:ext cx="417821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091721-053A-FF2F-0BE3-187DE6C89FD2}"/>
              </a:ext>
            </a:extLst>
          </p:cNvPr>
          <p:cNvSpPr txBox="1"/>
          <p:nvPr/>
        </p:nvSpPr>
        <p:spPr>
          <a:xfrm>
            <a:off x="5663381" y="5751871"/>
            <a:ext cx="324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を使ってどう表せるか</a:t>
            </a:r>
          </a:p>
        </p:txBody>
      </p:sp>
    </p:spTree>
    <p:extLst>
      <p:ext uri="{BB962C8B-B14F-4D97-AF65-F5344CB8AC3E}">
        <p14:creationId xmlns:p14="http://schemas.microsoft.com/office/powerpoint/2010/main" val="239538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MNISTデータセットの読み込み&amp;表示 | Rident D.I.Y.">
            <a:extLst>
              <a:ext uri="{FF2B5EF4-FFF2-40B4-BE49-F238E27FC236}">
                <a16:creationId xmlns:a16="http://schemas.microsoft.com/office/drawing/2014/main" id="{D39B6D89-CAF0-496E-EB0F-71CEFA9F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405"/>
            <a:ext cx="5772049" cy="43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NIST データセットの読み込み方 - 研究会">
            <a:extLst>
              <a:ext uri="{FF2B5EF4-FFF2-40B4-BE49-F238E27FC236}">
                <a16:creationId xmlns:a16="http://schemas.microsoft.com/office/drawing/2014/main" id="{71993EEB-4949-E929-E624-AAA38395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13910" r="18847" b="9746"/>
          <a:stretch/>
        </p:blipFill>
        <p:spPr bwMode="auto">
          <a:xfrm>
            <a:off x="6905956" y="1772755"/>
            <a:ext cx="3862137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A46EAB-6BA3-C030-694A-1657A974787F}"/>
              </a:ext>
            </a:extLst>
          </p:cNvPr>
          <p:cNvSpPr txBox="1"/>
          <p:nvPr/>
        </p:nvSpPr>
        <p:spPr>
          <a:xfrm>
            <a:off x="7970111" y="583312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28×28×256</a:t>
            </a:r>
            <a:endParaRPr kumimoji="1" lang="ja-JP" altLang="en-US" sz="2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MNIST</a:t>
            </a:r>
            <a:r>
              <a:rPr lang="ja-JP" altLang="en-US" sz="3200" dirty="0"/>
              <a:t>データセットの手書き文字認識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 C++</a:t>
            </a:r>
          </a:p>
        </p:txBody>
      </p:sp>
    </p:spTree>
    <p:extLst>
      <p:ext uri="{BB962C8B-B14F-4D97-AF65-F5344CB8AC3E}">
        <p14:creationId xmlns:p14="http://schemas.microsoft.com/office/powerpoint/2010/main" val="201050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/>
              <p:nvPr/>
            </p:nvSpPr>
            <p:spPr>
              <a:xfrm>
                <a:off x="589934" y="3728592"/>
                <a:ext cx="2604363" cy="415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3728592"/>
                <a:ext cx="2604363" cy="415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/>
              <p:nvPr/>
            </p:nvSpPr>
            <p:spPr>
              <a:xfrm>
                <a:off x="3722660" y="3472720"/>
                <a:ext cx="2803140" cy="927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60" y="3472720"/>
                <a:ext cx="2803140" cy="927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/>
              <p:nvPr/>
            </p:nvSpPr>
            <p:spPr>
              <a:xfrm>
                <a:off x="6880615" y="3579094"/>
                <a:ext cx="417821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15" y="3579094"/>
                <a:ext cx="417821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891607F-1044-02F8-E3E0-21A3FA7CF45E}"/>
                  </a:ext>
                </a:extLst>
              </p:cNvPr>
              <p:cNvSpPr txBox="1"/>
              <p:nvPr/>
            </p:nvSpPr>
            <p:spPr>
              <a:xfrm>
                <a:off x="530509" y="4731931"/>
                <a:ext cx="10737258" cy="1646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891607F-1044-02F8-E3E0-21A3FA7CF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09" y="4731931"/>
                <a:ext cx="10737258" cy="1646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58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/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40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3390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誤差</a:t>
            </a:r>
            <a:r>
              <a:rPr lang="en-US" altLang="ja-JP" dirty="0"/>
              <a:t>/</a:t>
            </a:r>
            <a:r>
              <a:rPr lang="ja-JP" altLang="en-US" dirty="0"/>
              <a:t>活性化関数の微分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739817" y="2038812"/>
            <a:ext cx="3993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誤差関数</a:t>
            </a:r>
            <a:r>
              <a:rPr kumimoji="1" lang="en-US" altLang="ja-JP" sz="2400" dirty="0"/>
              <a:t>(cross-entropy)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/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ADD318-49EE-43A4-6F57-E46CC2605D34}"/>
              </a:ext>
            </a:extLst>
          </p:cNvPr>
          <p:cNvSpPr txBox="1"/>
          <p:nvPr/>
        </p:nvSpPr>
        <p:spPr>
          <a:xfrm>
            <a:off x="739817" y="4516339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(soft-max)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/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242198F-326E-B3C8-A520-3FF564BF1291}"/>
              </a:ext>
            </a:extLst>
          </p:cNvPr>
          <p:cNvSpPr txBox="1"/>
          <p:nvPr/>
        </p:nvSpPr>
        <p:spPr>
          <a:xfrm>
            <a:off x="5888970" y="2038812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ReLU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652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演習③手計算</a:t>
            </a:r>
            <a:r>
              <a:rPr lang="ja-JP" altLang="en-US" dirty="0"/>
              <a:t>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NN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を学習せよ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9DEB83D-7520-77B2-3E6C-A4030AEE7285}"/>
              </a:ext>
            </a:extLst>
          </p:cNvPr>
          <p:cNvSpPr txBox="1"/>
          <p:nvPr/>
        </p:nvSpPr>
        <p:spPr>
          <a:xfrm>
            <a:off x="8743577" y="2142371"/>
            <a:ext cx="33169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左の</a:t>
            </a:r>
            <a:r>
              <a:rPr lang="en-US" altLang="ja-JP" sz="2400" dirty="0"/>
              <a:t>NN</a:t>
            </a:r>
            <a:r>
              <a:rPr lang="ja-JP" altLang="en-US" sz="2400" dirty="0"/>
              <a:t>を学習せよ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＝すべてのパラメータ</a:t>
            </a:r>
            <a:endParaRPr lang="en-US" altLang="ja-JP" sz="2400" dirty="0"/>
          </a:p>
          <a:p>
            <a:r>
              <a:rPr lang="ja-JP" altLang="en-US" sz="2400" dirty="0"/>
              <a:t>を</a:t>
            </a:r>
            <a:r>
              <a:rPr lang="en-US" altLang="ja-JP" sz="2400" dirty="0"/>
              <a:t>1</a:t>
            </a:r>
            <a:r>
              <a:rPr lang="ja-JP" altLang="en-US" sz="2400" dirty="0"/>
              <a:t>回更新せよ</a:t>
            </a:r>
            <a:endParaRPr lang="en-US" altLang="ja-JP" sz="2400" dirty="0"/>
          </a:p>
          <a:p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en-US" altLang="ja-JP" sz="2400" dirty="0">
                <a:solidFill>
                  <a:schemeClr val="tx1"/>
                </a:solidFill>
              </a:rPr>
              <a:t>Loss</a:t>
            </a:r>
            <a:r>
              <a:rPr lang="ja-JP" altLang="en-US" sz="2400" dirty="0"/>
              <a:t>はいくら</a:t>
            </a:r>
            <a:endParaRPr lang="en-US" altLang="ja-JP" sz="2400" dirty="0"/>
          </a:p>
          <a:p>
            <a:r>
              <a:rPr lang="ja-JP" altLang="en-US" sz="2400" dirty="0"/>
              <a:t>改善するか？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0DB12127-E72B-9EEF-C13D-D25C1C6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" y="1913021"/>
            <a:ext cx="8767446" cy="49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オンライン</a:t>
            </a:r>
            <a:r>
              <a:rPr lang="ja-JP" altLang="en-US" dirty="0"/>
              <a:t>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64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23771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3940295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sz="6000" dirty="0"/>
              <a:t>宿題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65</a:t>
            </a:fld>
            <a:endParaRPr lang="ja-JP" altLang="en-US" noProof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EA61BCB-D8E8-F71D-475E-8D1A8CA2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71" y="367586"/>
            <a:ext cx="7932502" cy="2769728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C95AAAFE-124D-BB13-5153-9DD9624B9E66}"/>
              </a:ext>
            </a:extLst>
          </p:cNvPr>
          <p:cNvSpPr txBox="1">
            <a:spLocks/>
          </p:cNvSpPr>
          <p:nvPr/>
        </p:nvSpPr>
        <p:spPr>
          <a:xfrm>
            <a:off x="6499105" y="3498801"/>
            <a:ext cx="5039752" cy="2373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tx1"/>
                </a:solidFill>
              </a:rPr>
              <a:t>この</a:t>
            </a:r>
            <a:r>
              <a:rPr lang="en-US" altLang="ja-JP" dirty="0">
                <a:solidFill>
                  <a:schemeClr val="tx1"/>
                </a:solidFill>
              </a:rPr>
              <a:t>NN</a:t>
            </a:r>
            <a:r>
              <a:rPr lang="ja-JP" altLang="en-US" dirty="0">
                <a:solidFill>
                  <a:schemeClr val="tx1"/>
                </a:solidFill>
              </a:rPr>
              <a:t>を学習するプログラムを実装せよ．</a:t>
            </a:r>
          </a:p>
        </p:txBody>
      </p:sp>
      <p:sp>
        <p:nvSpPr>
          <p:cNvPr id="6" name="爆発: 8 pt 5">
            <a:extLst>
              <a:ext uri="{FF2B5EF4-FFF2-40B4-BE49-F238E27FC236}">
                <a16:creationId xmlns:a16="http://schemas.microsoft.com/office/drawing/2014/main" id="{4DBB6623-2D12-C14D-A7C5-953EA552D8A8}"/>
              </a:ext>
            </a:extLst>
          </p:cNvPr>
          <p:cNvSpPr/>
          <p:nvPr/>
        </p:nvSpPr>
        <p:spPr>
          <a:xfrm>
            <a:off x="2769326" y="7205938"/>
            <a:ext cx="6850380" cy="201168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/>
              <a:t>冗談</a:t>
            </a:r>
          </a:p>
        </p:txBody>
      </p:sp>
    </p:spTree>
    <p:extLst>
      <p:ext uri="{BB962C8B-B14F-4D97-AF65-F5344CB8AC3E}">
        <p14:creationId xmlns:p14="http://schemas.microsoft.com/office/powerpoint/2010/main" val="138375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3940295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sz="6000" dirty="0"/>
              <a:t>宿題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66</a:t>
            </a:fld>
            <a:endParaRPr lang="ja-JP" altLang="en-US" noProof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EA61BCB-D8E8-F71D-475E-8D1A8CA2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371" y="367586"/>
            <a:ext cx="7932502" cy="2769728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C95AAAFE-124D-BB13-5153-9DD9624B9E66}"/>
              </a:ext>
            </a:extLst>
          </p:cNvPr>
          <p:cNvSpPr txBox="1">
            <a:spLocks/>
          </p:cNvSpPr>
          <p:nvPr/>
        </p:nvSpPr>
        <p:spPr>
          <a:xfrm>
            <a:off x="6499105" y="3498801"/>
            <a:ext cx="5039752" cy="2373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tx1"/>
                </a:solidFill>
              </a:rPr>
              <a:t>この</a:t>
            </a:r>
            <a:r>
              <a:rPr lang="en-US" altLang="ja-JP" dirty="0">
                <a:solidFill>
                  <a:schemeClr val="tx1"/>
                </a:solidFill>
              </a:rPr>
              <a:t>NN</a:t>
            </a:r>
            <a:r>
              <a:rPr lang="ja-JP" altLang="en-US" dirty="0">
                <a:solidFill>
                  <a:schemeClr val="tx1"/>
                </a:solidFill>
              </a:rPr>
              <a:t>を学習するプログラムを実装せよ．</a:t>
            </a:r>
          </a:p>
        </p:txBody>
      </p:sp>
      <p:sp>
        <p:nvSpPr>
          <p:cNvPr id="5" name="爆発: 8 pt 4">
            <a:extLst>
              <a:ext uri="{FF2B5EF4-FFF2-40B4-BE49-F238E27FC236}">
                <a16:creationId xmlns:a16="http://schemas.microsoft.com/office/drawing/2014/main" id="{098DD83E-57EA-AF92-04B0-C21BEB25B2D1}"/>
              </a:ext>
            </a:extLst>
          </p:cNvPr>
          <p:cNvSpPr/>
          <p:nvPr/>
        </p:nvSpPr>
        <p:spPr>
          <a:xfrm>
            <a:off x="2267706" y="3158127"/>
            <a:ext cx="6850380" cy="2011680"/>
          </a:xfrm>
          <a:prstGeom prst="irregularSeal1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/>
              <a:t>冗談</a:t>
            </a:r>
          </a:p>
        </p:txBody>
      </p:sp>
    </p:spTree>
    <p:extLst>
      <p:ext uri="{BB962C8B-B14F-4D97-AF65-F5344CB8AC3E}">
        <p14:creationId xmlns:p14="http://schemas.microsoft.com/office/powerpoint/2010/main" val="394455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505" y="2763825"/>
            <a:ext cx="5535260" cy="195417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次回</a:t>
            </a:r>
            <a:br>
              <a:rPr kumimoji="1" lang="en-US" altLang="ja-JP" dirty="0"/>
            </a:br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ミニバッチ</a:t>
            </a:r>
            <a:r>
              <a:rPr kumimoji="1" lang="en-US" altLang="ja-JP" dirty="0"/>
              <a:t>or</a:t>
            </a:r>
            <a:r>
              <a:rPr kumimoji="1" lang="ja-JP" altLang="en-US" dirty="0"/>
              <a:t>実装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8287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7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ミニバッチ学習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824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dirty="0"/>
              <a:t>勾配法と収束性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16A427-9F65-E9A1-AA34-01DF3D9C1A86}"/>
              </a:ext>
            </a:extLst>
          </p:cNvPr>
          <p:cNvSpPr txBox="1"/>
          <p:nvPr/>
        </p:nvSpPr>
        <p:spPr>
          <a:xfrm>
            <a:off x="838199" y="2204583"/>
            <a:ext cx="54439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・バッチ勾配法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・確率的勾配法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・オンライン勾配法</a:t>
            </a:r>
            <a:endParaRPr kumimoji="1" lang="en-US" altLang="ja-JP" sz="3200" dirty="0"/>
          </a:p>
          <a:p>
            <a:r>
              <a:rPr kumimoji="1" lang="ja-JP" altLang="en-US" sz="3200" dirty="0"/>
              <a:t>・ミニバッチ勾配法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4295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3604</TotalTime>
  <Words>1584</Words>
  <Application>Microsoft Office PowerPoint</Application>
  <PresentationFormat>ワイド画面</PresentationFormat>
  <Paragraphs>418</Paragraphs>
  <Slides>67</Slides>
  <Notes>55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67</vt:i4>
      </vt:variant>
    </vt:vector>
  </HeadingPairs>
  <TitlesOfParts>
    <vt:vector size="72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③実装1</vt:lpstr>
      <vt:lpstr>予定</vt:lpstr>
      <vt:lpstr>PowerPoint プレゼンテーション</vt:lpstr>
      <vt:lpstr>最終目標（最低限）</vt:lpstr>
      <vt:lpstr>最終目標（理想）</vt:lpstr>
      <vt:lpstr>最終目標（理想）</vt:lpstr>
      <vt:lpstr>参考文献</vt:lpstr>
      <vt:lpstr>誤差逆伝播法 ミニバッチ学習</vt:lpstr>
      <vt:lpstr>勾配法と収束性</vt:lpstr>
      <vt:lpstr>学習に関する テクニック</vt:lpstr>
      <vt:lpstr>重みの初期値</vt:lpstr>
      <vt:lpstr>正則化</vt:lpstr>
      <vt:lpstr>特徴量スケーリング</vt:lpstr>
      <vt:lpstr>偏微分-演習(ちょいムズ)</vt:lpstr>
      <vt:lpstr>偏微分-演習(ちょいムズ)</vt:lpstr>
      <vt:lpstr>偏微分-連鎖律 1変数</vt:lpstr>
      <vt:lpstr>偏微分-連鎖律 2変数</vt:lpstr>
      <vt:lpstr>偏微分-連鎖律 2変数</vt:lpstr>
      <vt:lpstr>偏微分-連鎖律 多変数</vt:lpstr>
      <vt:lpstr>偏微分-連鎖律 多変数</vt:lpstr>
      <vt:lpstr>偏微分復習完</vt:lpstr>
      <vt:lpstr>誤差逆伝播法 オンライン</vt:lpstr>
      <vt:lpstr>誤差逆伝播- 記号導入</vt:lpstr>
      <vt:lpstr>誤差逆伝播- 記号導入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誤差逆伝播-演習①出力層のバイアスの更新</vt:lpstr>
      <vt:lpstr>PowerPoint プレゼンテーション</vt:lpstr>
      <vt:lpstr>誤差逆伝播-演習①出力層のバイアスの更新</vt:lpstr>
      <vt:lpstr>誤差逆伝播-出力層の重みの更新</vt:lpstr>
      <vt:lpstr>誤差逆伝播-中間層の重みの更新</vt:lpstr>
      <vt:lpstr>誤差逆伝播-中間層の重みの更新</vt:lpstr>
      <vt:lpstr>誤差逆伝播-中間層の重みの更新</vt:lpstr>
      <vt:lpstr>誤差逆伝播-中間層の重みの更新</vt:lpstr>
      <vt:lpstr>誤差逆伝播-中間層の重みの更新</vt:lpstr>
      <vt:lpstr>誤差逆伝播</vt:lpstr>
      <vt:lpstr>誤差逆伝播-演習②中間層のバイアスの更新</vt:lpstr>
      <vt:lpstr>PowerPoint プレゼンテーション</vt:lpstr>
      <vt:lpstr>誤差逆伝播-演習②中間層のバイアスの更新</vt:lpstr>
      <vt:lpstr>誤差逆伝播-演習②中間層のバイアスの更新</vt:lpstr>
      <vt:lpstr>ニューラルネットワーク</vt:lpstr>
      <vt:lpstr>誤差逆伝播-中間層の重みの更新</vt:lpstr>
      <vt:lpstr>誤差逆伝播-中間層の重みの更新</vt:lpstr>
      <vt:lpstr>誤差逆伝播-パラメータの更新　行列表現</vt:lpstr>
      <vt:lpstr>誤差逆伝播-行列表現 出力層 重み</vt:lpstr>
      <vt:lpstr>誤差逆伝播-行列表現 出力層 重み</vt:lpstr>
      <vt:lpstr>誤差逆伝播-行列表現 出力層 重み</vt:lpstr>
      <vt:lpstr>誤差逆伝播-行列表現 出力層 重み 公式まとめ</vt:lpstr>
      <vt:lpstr>誤差逆伝播-行列表現 出力層 バイアス 公式</vt:lpstr>
      <vt:lpstr>誤差逆伝播-行列表現 中間層 重み</vt:lpstr>
      <vt:lpstr>誤差逆伝播-行列表現 中間層 バイアス</vt:lpstr>
      <vt:lpstr>誤差逆伝播-行列表現 中間層 誤差</vt:lpstr>
      <vt:lpstr>誤差逆伝播-行列表現 中間層 誤差</vt:lpstr>
      <vt:lpstr>誤差逆伝播-行列表現 中間層 誤差</vt:lpstr>
      <vt:lpstr>誤差逆伝播-公式 まとめ 行列表現</vt:lpstr>
      <vt:lpstr>誤差逆伝播-公式 まとめ 誤差/活性化関数の微分</vt:lpstr>
      <vt:lpstr>誤差逆伝播-演習③手計算でNNを学習せよ</vt:lpstr>
      <vt:lpstr>誤差逆伝播法 オンライン完</vt:lpstr>
      <vt:lpstr>宿題</vt:lpstr>
      <vt:lpstr>宿題</vt:lpstr>
      <vt:lpstr>次回 誤差逆伝播法 ミニバッチor実装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2023-12-28T02:13:30Z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